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62" r:id="rId3"/>
    <p:sldId id="266" r:id="rId4"/>
    <p:sldId id="271" r:id="rId5"/>
    <p:sldId id="256" r:id="rId6"/>
    <p:sldId id="257" r:id="rId7"/>
    <p:sldId id="258" r:id="rId8"/>
    <p:sldId id="259" r:id="rId9"/>
    <p:sldId id="260" r:id="rId10"/>
    <p:sldId id="263" r:id="rId11"/>
    <p:sldId id="272" r:id="rId12"/>
    <p:sldId id="273" r:id="rId13"/>
    <p:sldId id="268" r:id="rId14"/>
    <p:sldId id="264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ip Nicholson" initials="SN" lastIdx="4" clrIdx="0">
    <p:extLst>
      <p:ext uri="{19B8F6BF-5375-455C-9EA6-DF929625EA0E}">
        <p15:presenceInfo xmlns:p15="http://schemas.microsoft.com/office/powerpoint/2012/main" userId="d4cdf1f8226b5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026"/>
    <a:srgbClr val="800000"/>
    <a:srgbClr val="FAB582"/>
    <a:srgbClr val="F8F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7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4-10T09:48:59.132" idx="1">
    <p:pos x="10" y="10"/>
    <p:text>Writing about the character risks leading to plot summary without analysis.</p:text>
    <p:extLst>
      <p:ext uri="{C676402C-5697-4E1C-873F-D02D1690AC5C}">
        <p15:threadingInfo xmlns:p15="http://schemas.microsoft.com/office/powerpoint/2012/main" timeZoneBias="420"/>
      </p:ext>
    </p:extLst>
  </p:cm>
  <p:cm authorId="1" dt="2014-04-10T09:49:37.587" idx="2">
    <p:pos x="106" y="106"/>
    <p:text>Starting with the writer's name and asking 'why' leads into analysis.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25T06:08:48.640" idx="4">
    <p:pos x="10" y="10"/>
    <p:text>Recent prompts to show that the prompt is always about what the writer is doing, not about what happens in a story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25T06:07:51.565" idx="3">
    <p:pos x="10" y="10"/>
    <p:text>Prompts are always about the writer--not about what happens in the poem but about how the poet does it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25T06:07:51.565" idx="3">
    <p:pos x="10" y="10"/>
    <p:text>Prompts are always about the writer--not about what happens in the poem but about how the poet does it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25T06:07:51.565" idx="3">
    <p:pos x="10" y="10"/>
    <p:text>Prompts are always about the writer--not about what happens in the poem but about how the poet does it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3651B-8E5C-4CC2-816F-3C191C09CBF7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EE2C5-0C7F-450A-AC36-6081A12A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EE2C5-0C7F-450A-AC36-6081A12A9D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9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1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5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8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2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6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8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4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1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rgbClr val="FAB582"/>
            </a:gs>
            <a:gs pos="100000">
              <a:srgbClr val="F6802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982D-A0D4-4FD4-A395-1E6FB644237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10363200" cy="4343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USING </a:t>
            </a:r>
            <a:br>
              <a:rPr lang="en-US" sz="6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sz="6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THE WRITERS’ </a:t>
            </a:r>
            <a:br>
              <a:rPr lang="en-US" sz="6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sz="6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NAMES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16201" y="8382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5000" y="152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Recent poetry prompts (“Q1”)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106680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2016: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how the speaker describes the juggler and what that description reveals about the speaker. </a:t>
            </a:r>
            <a:br>
              <a:rPr lang="en-US" dirty="0"/>
            </a:br>
            <a:r>
              <a:rPr lang="en-US" dirty="0"/>
              <a:t>You may wish to consider poetic elements such as imagery, figurative language, and tone.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2015: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how </a:t>
            </a:r>
            <a:r>
              <a:rPr lang="en-US" b="1" dirty="0">
                <a:solidFill>
                  <a:srgbClr val="C00000"/>
                </a:solidFill>
              </a:rPr>
              <a:t>Walcott</a:t>
            </a:r>
            <a:r>
              <a:rPr lang="en-US" dirty="0"/>
              <a:t> uses poetic devices to convey the significance of the experience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2014: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how the complex attitude of the speaker is developed </a:t>
            </a:r>
          </a:p>
          <a:p>
            <a:pPr marL="548640" marR="0" indent="-274320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2013:</a:t>
            </a:r>
          </a:p>
          <a:p>
            <a:pPr marL="548640" marR="0" indent="-274320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</a:t>
            </a:r>
            <a:r>
              <a:rPr lang="en-US" b="1" dirty="0">
                <a:solidFill>
                  <a:srgbClr val="C00000"/>
                </a:solidFill>
              </a:rPr>
              <a:t>how Oliver </a:t>
            </a:r>
            <a:r>
              <a:rPr lang="en-US" i="1" dirty="0"/>
              <a:t>[poet Mary Oliver]</a:t>
            </a:r>
            <a:r>
              <a:rPr lang="en-US" dirty="0"/>
              <a:t> conveys the relationship between the tree and family </a:t>
            </a:r>
          </a:p>
          <a:p>
            <a:pPr marL="548640" marR="0" indent="-274320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2012: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</a:t>
            </a:r>
            <a:r>
              <a:rPr lang="en-US" b="1" dirty="0">
                <a:solidFill>
                  <a:srgbClr val="C00000"/>
                </a:solidFill>
              </a:rPr>
              <a:t>how poetic devices </a:t>
            </a:r>
            <a:r>
              <a:rPr lang="en-US" dirty="0"/>
              <a:t>help to convey the speaker’s complex attitude toward desire.</a:t>
            </a:r>
          </a:p>
          <a:p>
            <a:pPr marL="548640" marR="0" indent="-274320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2011:</a:t>
            </a:r>
          </a:p>
          <a:p>
            <a:pPr marL="548640" marR="0" indent="-274320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</a:t>
            </a:r>
            <a:r>
              <a:rPr lang="en-US" b="1" dirty="0">
                <a:solidFill>
                  <a:srgbClr val="C00000"/>
                </a:solidFill>
              </a:rPr>
              <a:t>how the poet </a:t>
            </a:r>
            <a:r>
              <a:rPr lang="en-US" dirty="0"/>
              <a:t>conveys the complex relationship of the father and the son</a:t>
            </a:r>
          </a:p>
          <a:p>
            <a:r>
              <a:rPr lang="en-US" dirty="0"/>
              <a:t>2010: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/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analyzing </a:t>
            </a:r>
            <a:r>
              <a:rPr lang="en-US" b="1" dirty="0">
                <a:solidFill>
                  <a:srgbClr val="C00000"/>
                </a:solidFill>
              </a:rPr>
              <a:t>how </a:t>
            </a:r>
            <a:r>
              <a:rPr lang="en-US" b="1" dirty="0" err="1">
                <a:solidFill>
                  <a:srgbClr val="C00000"/>
                </a:solidFill>
              </a:rPr>
              <a:t>Waniek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[poet Marilyn Nelson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Waniek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uses literary techniques to develop the complex meanings that the speaker attributes to The Century Quilt.</a:t>
            </a:r>
          </a:p>
          <a:p>
            <a:r>
              <a:rPr lang="en-US" dirty="0"/>
              <a:t>2009b: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/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</a:t>
            </a:r>
            <a:r>
              <a:rPr lang="en-US" b="1" dirty="0">
                <a:solidFill>
                  <a:srgbClr val="C00000"/>
                </a:solidFill>
              </a:rPr>
              <a:t> how Field </a:t>
            </a:r>
            <a:r>
              <a:rPr lang="en-US" dirty="0"/>
              <a:t>[poet Edward Field] employs literary devices in adapting the Icarus myth to a contemporary setting.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16201" y="8382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5000" y="152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Recent poetry prompts (“Q1”)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106680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2016: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how the speaker describes the juggler and what that description reveals about the speaker.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You may wish to consider poetic elements such as imagery, figurative language, and tone.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2015: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how </a:t>
            </a:r>
            <a:r>
              <a:rPr lang="en-US" b="1" dirty="0">
                <a:solidFill>
                  <a:srgbClr val="C00000"/>
                </a:solidFill>
              </a:rPr>
              <a:t>Walcott</a:t>
            </a:r>
            <a:r>
              <a:rPr lang="en-US" dirty="0"/>
              <a:t> uses poetic devices to convey the significance of the experience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2014: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how the complex attitude of the speaker is developed </a:t>
            </a:r>
          </a:p>
          <a:p>
            <a:pPr marL="548640" marR="0" indent="-274320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2013:</a:t>
            </a:r>
          </a:p>
          <a:p>
            <a:pPr marL="548640" marR="0" indent="-274320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</a:t>
            </a:r>
            <a:r>
              <a:rPr lang="en-US" b="1" dirty="0">
                <a:solidFill>
                  <a:srgbClr val="C00000"/>
                </a:solidFill>
              </a:rPr>
              <a:t>how Oliver </a:t>
            </a:r>
            <a:r>
              <a:rPr lang="en-US" i="1" dirty="0"/>
              <a:t>[poet Mary Oliver]</a:t>
            </a:r>
            <a:r>
              <a:rPr lang="en-US" dirty="0"/>
              <a:t> conveys the relationship between the tree and family </a:t>
            </a:r>
          </a:p>
          <a:p>
            <a:pPr marL="548640" marR="0" indent="-274320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2012: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</a:t>
            </a:r>
            <a:r>
              <a:rPr lang="en-US" b="1" dirty="0">
                <a:solidFill>
                  <a:srgbClr val="C00000"/>
                </a:solidFill>
              </a:rPr>
              <a:t>how poetic devices </a:t>
            </a:r>
            <a:r>
              <a:rPr lang="en-US" dirty="0"/>
              <a:t>help to convey the speaker’s complex attitude toward desire.</a:t>
            </a:r>
          </a:p>
          <a:p>
            <a:pPr marL="548640" marR="0" indent="-274320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2011:</a:t>
            </a:r>
          </a:p>
          <a:p>
            <a:pPr marL="548640" marR="0" indent="-274320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</a:t>
            </a:r>
            <a:r>
              <a:rPr lang="en-US" b="1" dirty="0">
                <a:solidFill>
                  <a:srgbClr val="C00000"/>
                </a:solidFill>
              </a:rPr>
              <a:t>how the poet </a:t>
            </a:r>
            <a:r>
              <a:rPr lang="en-US" dirty="0"/>
              <a:t>conveys the complex relationship of the father and the son</a:t>
            </a:r>
          </a:p>
          <a:p>
            <a:r>
              <a:rPr lang="en-US" dirty="0"/>
              <a:t>2010: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/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analyzing </a:t>
            </a:r>
            <a:r>
              <a:rPr lang="en-US" b="1" dirty="0">
                <a:solidFill>
                  <a:srgbClr val="C00000"/>
                </a:solidFill>
              </a:rPr>
              <a:t>how </a:t>
            </a:r>
            <a:r>
              <a:rPr lang="en-US" b="1" dirty="0" err="1">
                <a:solidFill>
                  <a:srgbClr val="C00000"/>
                </a:solidFill>
              </a:rPr>
              <a:t>Waniek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[poet Marilyn Nelson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Waniek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uses literary techniques to develop the complex meanings that the speaker attributes to The Century Quilt.</a:t>
            </a:r>
          </a:p>
          <a:p>
            <a:r>
              <a:rPr lang="en-US" dirty="0"/>
              <a:t>2009b: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/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</a:t>
            </a:r>
            <a:r>
              <a:rPr lang="en-US" b="1" dirty="0">
                <a:solidFill>
                  <a:srgbClr val="C00000"/>
                </a:solidFill>
              </a:rPr>
              <a:t> how Field </a:t>
            </a:r>
            <a:r>
              <a:rPr lang="en-US" dirty="0"/>
              <a:t>[poet Edward Field] employs literary devices in adapting the Icarus myth to a contemporary setting.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219200" y="1828800"/>
            <a:ext cx="8839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9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16201" y="8382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5000" y="152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Recent poetry prompts (“Q1”)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106680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2016: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how the speaker describes the juggler and what that description reveals about the speaker. </a:t>
            </a:r>
            <a:br>
              <a:rPr lang="en-US" dirty="0"/>
            </a:br>
            <a:r>
              <a:rPr lang="en-US" dirty="0"/>
              <a:t>You may wish to consider poetic elements such as imagery, figurative language, and tone.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2015: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how </a:t>
            </a:r>
            <a:r>
              <a:rPr lang="en-US" b="1" dirty="0">
                <a:solidFill>
                  <a:srgbClr val="C00000"/>
                </a:solidFill>
              </a:rPr>
              <a:t>Walcott</a:t>
            </a:r>
            <a:r>
              <a:rPr lang="en-US" dirty="0"/>
              <a:t> uses poetic devices to convey the significance of the experience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2014: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how the </a:t>
            </a:r>
            <a:r>
              <a:rPr lang="en-US" b="1" dirty="0"/>
              <a:t>complex</a:t>
            </a:r>
            <a:r>
              <a:rPr lang="en-US" dirty="0"/>
              <a:t> attitude of the speaker is developed </a:t>
            </a:r>
          </a:p>
          <a:p>
            <a:pPr marL="548640" marR="0" indent="-274320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2013:</a:t>
            </a:r>
          </a:p>
          <a:p>
            <a:pPr marL="548640" marR="0" indent="-274320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</a:t>
            </a:r>
            <a:r>
              <a:rPr lang="en-US" b="1" dirty="0">
                <a:solidFill>
                  <a:srgbClr val="C00000"/>
                </a:solidFill>
              </a:rPr>
              <a:t>how Oliver </a:t>
            </a:r>
            <a:r>
              <a:rPr lang="en-US" i="1" dirty="0"/>
              <a:t>[poet Mary Oliver]</a:t>
            </a:r>
            <a:r>
              <a:rPr lang="en-US" dirty="0"/>
              <a:t> conveys the relationship between the tree and family </a:t>
            </a:r>
          </a:p>
          <a:p>
            <a:pPr marL="548640" marR="0" indent="-274320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2012: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</a:t>
            </a:r>
            <a:r>
              <a:rPr lang="en-US" b="1" dirty="0">
                <a:solidFill>
                  <a:srgbClr val="C00000"/>
                </a:solidFill>
              </a:rPr>
              <a:t>how poetic devices </a:t>
            </a:r>
            <a:r>
              <a:rPr lang="en-US" dirty="0"/>
              <a:t>help to convey the speaker’s </a:t>
            </a:r>
            <a:r>
              <a:rPr lang="en-US" b="1" dirty="0"/>
              <a:t>complex</a:t>
            </a:r>
            <a:r>
              <a:rPr lang="en-US" dirty="0"/>
              <a:t> attitude toward desire.</a:t>
            </a:r>
          </a:p>
          <a:p>
            <a:pPr marL="548640" marR="0" indent="-274320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2011:</a:t>
            </a:r>
          </a:p>
          <a:p>
            <a:pPr marL="548640" marR="0" indent="-274320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/>
              <a:t>analyze </a:t>
            </a:r>
            <a:r>
              <a:rPr lang="en-US" b="1" dirty="0">
                <a:solidFill>
                  <a:srgbClr val="C00000"/>
                </a:solidFill>
              </a:rPr>
              <a:t>how the poet </a:t>
            </a:r>
            <a:r>
              <a:rPr lang="en-US" dirty="0"/>
              <a:t>conveys the </a:t>
            </a:r>
            <a:r>
              <a:rPr lang="en-US" b="1" dirty="0"/>
              <a:t>complex</a:t>
            </a:r>
            <a:r>
              <a:rPr lang="en-US" dirty="0"/>
              <a:t> relationship of the father and the son</a:t>
            </a:r>
          </a:p>
          <a:p>
            <a:r>
              <a:rPr lang="en-US" dirty="0"/>
              <a:t>2010: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/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analyzing </a:t>
            </a:r>
            <a:r>
              <a:rPr lang="en-US" b="1" dirty="0">
                <a:solidFill>
                  <a:srgbClr val="C00000"/>
                </a:solidFill>
              </a:rPr>
              <a:t>how </a:t>
            </a:r>
            <a:r>
              <a:rPr lang="en-US" b="1" dirty="0" err="1">
                <a:solidFill>
                  <a:srgbClr val="C00000"/>
                </a:solidFill>
              </a:rPr>
              <a:t>Waniek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[poet Marilyn Nelson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Waniek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uses literary techniques to develop the complex meanings that the speaker attributes to The Century Quilt.</a:t>
            </a:r>
          </a:p>
          <a:p>
            <a:r>
              <a:rPr lang="en-US" dirty="0"/>
              <a:t>2009b: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/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</a:t>
            </a:r>
            <a:r>
              <a:rPr lang="en-US" b="1" dirty="0">
                <a:solidFill>
                  <a:srgbClr val="C00000"/>
                </a:solidFill>
              </a:rPr>
              <a:t> how Field </a:t>
            </a:r>
            <a:r>
              <a:rPr lang="en-US" dirty="0"/>
              <a:t>[poet Edward Field] employs literary devices in adapting the Icarus myth to a contemporary setting.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19400" y="27432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3200" y="38100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61510" y="436626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3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25921">
            <a:off x="557687" y="602060"/>
            <a:ext cx="3105804" cy="1143000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rgbClr val="800000"/>
                </a:solidFill>
                <a:latin typeface="Cambria" panose="02040503050406030204" pitchFamily="18" charset="0"/>
              </a:rPr>
              <a:t>So...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2362200"/>
            <a:ext cx="9067800" cy="338296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3800" dirty="0"/>
              <a:t>  Use the writers’ names often</a:t>
            </a:r>
          </a:p>
          <a:p>
            <a:pPr marL="0" indent="0" algn="ctr">
              <a:buNone/>
            </a:pPr>
            <a:endParaRPr lang="en-US" sz="3800" dirty="0"/>
          </a:p>
          <a:p>
            <a:pPr algn="ctr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3800" dirty="0"/>
              <a:t>  Never tell </a:t>
            </a:r>
            <a:r>
              <a:rPr lang="en-US" sz="3800" b="1" i="1" dirty="0">
                <a:solidFill>
                  <a:srgbClr val="800000"/>
                </a:solidFill>
                <a:latin typeface="Cambria" panose="02040503050406030204" pitchFamily="18" charset="0"/>
              </a:rPr>
              <a:t>what</a:t>
            </a:r>
            <a:r>
              <a:rPr lang="en-US" sz="3800" dirty="0">
                <a:solidFill>
                  <a:srgbClr val="800000"/>
                </a:solidFill>
              </a:rPr>
              <a:t> </a:t>
            </a:r>
            <a:r>
              <a:rPr lang="en-US" sz="3800" dirty="0"/>
              <a:t>they do </a:t>
            </a:r>
            <a:br>
              <a:rPr lang="en-US" sz="3800" dirty="0"/>
            </a:br>
            <a:r>
              <a:rPr lang="en-US" sz="3800" dirty="0"/>
              <a:t>without telling </a:t>
            </a:r>
            <a:r>
              <a:rPr lang="en-US" sz="3800" b="1" i="1" dirty="0">
                <a:solidFill>
                  <a:srgbClr val="800000"/>
                </a:solidFill>
                <a:latin typeface="Cambria" panose="02040503050406030204" pitchFamily="18" charset="0"/>
              </a:rPr>
              <a:t>why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667000" y="35052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8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82" y="0"/>
            <a:ext cx="916203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01" y="2438400"/>
            <a:ext cx="768645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82" y="0"/>
            <a:ext cx="916203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01" y="2438400"/>
            <a:ext cx="7686456" cy="190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2007742"/>
            <a:ext cx="2286001" cy="28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16201" y="11430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890527" y="5867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Skip Nicholson, 2010</a:t>
            </a:r>
          </a:p>
        </p:txBody>
      </p:sp>
    </p:spTree>
    <p:extLst>
      <p:ext uri="{BB962C8B-B14F-4D97-AF65-F5344CB8AC3E}">
        <p14:creationId xmlns:p14="http://schemas.microsoft.com/office/powerpoint/2010/main" val="304644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25921">
            <a:off x="557687" y="602061"/>
            <a:ext cx="3105804" cy="1143000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rgbClr val="800000"/>
                </a:solidFill>
                <a:latin typeface="Cambria" panose="02040503050406030204" pitchFamily="18" charset="0"/>
              </a:rPr>
              <a:t>Why?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438400" y="3962399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6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1500">
        <p14:reveal/>
      </p:transition>
    </mc:Choice>
    <mc:Fallback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2362201"/>
            <a:ext cx="9067800" cy="152400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3800" dirty="0"/>
              <a:t>  Helps keep the focus where the prompt will state —or imply— it needs to be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438400" y="3962399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1524000" y="3657600"/>
            <a:ext cx="9067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38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3800" dirty="0"/>
              <a:t>  Helps avoid falling into plot summary</a:t>
            </a:r>
          </a:p>
        </p:txBody>
      </p:sp>
    </p:spTree>
    <p:extLst>
      <p:ext uri="{BB962C8B-B14F-4D97-AF65-F5344CB8AC3E}">
        <p14:creationId xmlns:p14="http://schemas.microsoft.com/office/powerpoint/2010/main" val="289547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2362200"/>
            <a:ext cx="9067800" cy="33829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four examples ....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37847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1533" y="2590801"/>
            <a:ext cx="7772400" cy="1642533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mbria" panose="02040503050406030204" pitchFamily="18" charset="0"/>
              </a:rPr>
              <a:t>Shakespeare</a:t>
            </a:r>
            <a:r>
              <a:rPr lang="en-US" i="1" dirty="0">
                <a:solidFill>
                  <a:schemeClr val="tx1"/>
                </a:solidFill>
                <a:latin typeface="Cambria" panose="02040503050406030204" pitchFamily="18" charset="0"/>
              </a:rPr>
              <a:t> has Hamlet decline to kill the praying Claudius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8467" y="838200"/>
            <a:ext cx="7391400" cy="1295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Hamlet decides not to kill Claudius while he is praying.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7999" y="1905000"/>
            <a:ext cx="6874933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“Then he…”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8466" y="4519084"/>
            <a:ext cx="7772400" cy="200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latin typeface="Cambria" panose="02040503050406030204" pitchFamily="18" charset="0"/>
              </a:rPr>
              <a:t>… because he wants us to see that Hamlet….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8432" y="4138083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rgbClr val="C00000"/>
                  </a:solidFill>
                </a:ln>
                <a:solidFill>
                  <a:srgbClr val="F68026"/>
                </a:solidFill>
                <a:latin typeface="+mn-lt"/>
              </a:rPr>
              <a:t>Now tell why…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1" y="25908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2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31533" y="2590801"/>
            <a:ext cx="7772400" cy="1642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rgbClr val="C00000"/>
                </a:solidFill>
                <a:latin typeface="Cambria" panose="02040503050406030204" pitchFamily="18" charset="0"/>
              </a:rPr>
              <a:t>Rich</a:t>
            </a:r>
            <a:r>
              <a:rPr lang="en-US" i="1" dirty="0">
                <a:latin typeface="Cambria" panose="02040503050406030204" pitchFamily="18" charset="0"/>
              </a:rPr>
              <a:t> introduces the storm metaphor in line 7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548467" y="838200"/>
            <a:ext cx="73914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There is a storm metaphor in line 7.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56467" y="1485900"/>
            <a:ext cx="6722533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“And there’s a…”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8466" y="4519084"/>
            <a:ext cx="7772400" cy="200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latin typeface="Cambria" panose="02040503050406030204" pitchFamily="18" charset="0"/>
              </a:rPr>
              <a:t>… to emphasize the similarities between….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83934" y="23622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 rot="20493305">
            <a:off x="588432" y="4138083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68026"/>
                </a:solidFill>
                <a:latin typeface="+mn-lt"/>
              </a:rPr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22483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31533" y="2590801"/>
            <a:ext cx="7772400" cy="1642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rgbClr val="C00000"/>
                </a:solidFill>
                <a:latin typeface="Cambria" panose="02040503050406030204" pitchFamily="18" charset="0"/>
              </a:rPr>
              <a:t>Morrison</a:t>
            </a:r>
            <a:r>
              <a:rPr lang="en-US" i="1" dirty="0">
                <a:latin typeface="Cambria" panose="02040503050406030204" pitchFamily="18" charset="0"/>
              </a:rPr>
              <a:t> presents us with Pilate, a woman without a navel,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548467" y="838200"/>
            <a:ext cx="73914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Pilate has no navel.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56467" y="1485900"/>
            <a:ext cx="6722533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“And First Corinthians…”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8466" y="4519084"/>
            <a:ext cx="7772400" cy="200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latin typeface="Cambria" panose="02040503050406030204" pitchFamily="18" charset="0"/>
              </a:rPr>
              <a:t>to reinforce the suggestion that the character she is creating….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83934" y="23622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 rot="20493305">
            <a:off x="477925" y="4138084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68026"/>
                </a:solidFill>
                <a:latin typeface="+mn-lt"/>
              </a:rPr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432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31533" y="2853268"/>
            <a:ext cx="7772400" cy="16425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err="1">
                <a:solidFill>
                  <a:srgbClr val="C00000"/>
                </a:solidFill>
                <a:latin typeface="Cambria" panose="02040503050406030204" pitchFamily="18" charset="0"/>
              </a:rPr>
              <a:t>García-Márquez</a:t>
            </a:r>
            <a:r>
              <a:rPr lang="en-US" i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</a:rPr>
              <a:t>has </a:t>
            </a:r>
            <a:r>
              <a:rPr lang="en-US" i="1" dirty="0" err="1">
                <a:latin typeface="Cambria" panose="02040503050406030204" pitchFamily="18" charset="0"/>
              </a:rPr>
              <a:t>Remedios</a:t>
            </a:r>
            <a:r>
              <a:rPr lang="en-US" i="1" dirty="0">
                <a:latin typeface="Cambria" panose="02040503050406030204" pitchFamily="18" charset="0"/>
              </a:rPr>
              <a:t> the Beauty rise into the sky and out of sight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616201" y="600279"/>
            <a:ext cx="73914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02060"/>
                </a:solidFill>
              </a:rPr>
              <a:t>Remedios</a:t>
            </a:r>
            <a:r>
              <a:rPr lang="en-US" dirty="0">
                <a:solidFill>
                  <a:srgbClr val="002060"/>
                </a:solidFill>
              </a:rPr>
              <a:t> the Beauty ascends into the sky and out of sight</a:t>
            </a:r>
            <a:r>
              <a:rPr lang="en-US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76600" y="1866900"/>
            <a:ext cx="6273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“And then…”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8466" y="4519084"/>
            <a:ext cx="7772400" cy="200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latin typeface="Cambria" panose="02040503050406030204" pitchFamily="18" charset="0"/>
              </a:rPr>
              <a:t>to create in the reader a sensation of….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16201" y="26289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 rot="20493305">
            <a:off x="173125" y="4405211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68026"/>
                </a:solidFill>
                <a:latin typeface="+mn-lt"/>
              </a:rPr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37077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16201" y="11430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5000" y="304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Recent prose prompts (“Q2”)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0"/>
            <a:ext cx="10668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</a:p>
          <a:p>
            <a:pPr marL="548640" indent="-822960"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analyze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Hardy’s portrayal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complex relationship between the two characters.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	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/>
              <a:t>analyze how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Erdrich</a:t>
            </a:r>
            <a:r>
              <a:rPr lang="en-US" dirty="0"/>
              <a:t> depicts the impact of the environment on the two children. …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/>
              <a:t>analyze how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author </a:t>
            </a:r>
            <a:r>
              <a:rPr lang="en-US" dirty="0"/>
              <a:t>reveals the character of Moses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	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analyze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Lawrence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employs literary devices to characterize the woman and capture her situation.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	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analyze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development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Estrella’s character…. 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r>
              <a:rPr lang="en-US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Highway 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[writer Thomas Highway]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literary devices to dramatize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Okimasis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experience.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	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analyze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Eliot</a:t>
            </a: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portrays these two characters and their complex relationship as husband and wife. </a:t>
            </a:r>
            <a:r>
              <a:rPr lang="en-US" i="1" strike="sngStrike" dirty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may wish to consider such literary devices as narrative perspective and selection of detail.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	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analyze Clarence Hervey’s complex character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Edgeworth develops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US" i="1" strike="sngStrike" dirty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such literary techniques as tone, point of view, and language.</a:t>
            </a:r>
          </a:p>
        </p:txBody>
      </p:sp>
    </p:spTree>
    <p:extLst>
      <p:ext uri="{BB962C8B-B14F-4D97-AF65-F5344CB8AC3E}">
        <p14:creationId xmlns:p14="http://schemas.microsoft.com/office/powerpoint/2010/main" val="19917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230</Words>
  <Application>Microsoft Office PowerPoint</Application>
  <PresentationFormat>Widescreen</PresentationFormat>
  <Paragraphs>106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Wingdings</vt:lpstr>
      <vt:lpstr>Office Theme</vt:lpstr>
      <vt:lpstr>USING  THE WRITERS’  NAMES</vt:lpstr>
      <vt:lpstr>Why?</vt:lpstr>
      <vt:lpstr>PowerPoint Presentation</vt:lpstr>
      <vt:lpstr>PowerPoint Presentation</vt:lpstr>
      <vt:lpstr>Shakespeare has Hamlet decline to kill the praying Claudius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So...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Shakespeare has Hamlet decline to kill the praying Claudius</dc:title>
  <dc:creator>Skip Nicholson</dc:creator>
  <cp:lastModifiedBy>Skip Nicholson</cp:lastModifiedBy>
  <cp:revision>43</cp:revision>
  <dcterms:created xsi:type="dcterms:W3CDTF">2010-08-03T04:51:44Z</dcterms:created>
  <dcterms:modified xsi:type="dcterms:W3CDTF">2017-02-19T03:35:36Z</dcterms:modified>
</cp:coreProperties>
</file>